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42" r:id="rId2"/>
    <p:sldId id="404" r:id="rId3"/>
    <p:sldId id="448" r:id="rId4"/>
    <p:sldId id="445" r:id="rId5"/>
    <p:sldId id="449" r:id="rId6"/>
    <p:sldId id="454" r:id="rId7"/>
    <p:sldId id="450" r:id="rId8"/>
    <p:sldId id="443" r:id="rId9"/>
    <p:sldId id="504" r:id="rId10"/>
    <p:sldId id="495" r:id="rId11"/>
    <p:sldId id="503" r:id="rId12"/>
    <p:sldId id="501" r:id="rId13"/>
    <p:sldId id="498" r:id="rId14"/>
    <p:sldId id="441" r:id="rId15"/>
    <p:sldId id="487" r:id="rId16"/>
    <p:sldId id="489" r:id="rId17"/>
    <p:sldId id="493" r:id="rId18"/>
    <p:sldId id="491" r:id="rId19"/>
    <p:sldId id="457" r:id="rId20"/>
    <p:sldId id="505" r:id="rId21"/>
    <p:sldId id="461" r:id="rId22"/>
    <p:sldId id="508" r:id="rId23"/>
    <p:sldId id="460" r:id="rId24"/>
    <p:sldId id="459" r:id="rId25"/>
    <p:sldId id="481" r:id="rId26"/>
    <p:sldId id="480" r:id="rId27"/>
    <p:sldId id="482" r:id="rId28"/>
    <p:sldId id="399" r:id="rId29"/>
  </p:sldIdLst>
  <p:sldSz cx="9144000" cy="6858000" type="screen4x3"/>
  <p:notesSz cx="6797675" cy="9928225"/>
  <p:embeddedFontLst>
    <p:embeddedFont>
      <p:font typeface="Arial Unicode MS" pitchFamily="34" charset="-128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Constantia" pitchFamily="18" charset="0"/>
      <p:regular r:id="rId37"/>
      <p:bold r:id="rId38"/>
      <p:italic r:id="rId39"/>
      <p:boldItalic r:id="rId40"/>
    </p:embeddedFont>
    <p:embeddedFont>
      <p:font typeface="Arial Narrow" pitchFamily="34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2763"/>
    <a:srgbClr val="DA4E4E"/>
    <a:srgbClr val="FCFDF9"/>
    <a:srgbClr val="F16461"/>
    <a:srgbClr val="FF5353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15" autoAdjust="0"/>
    <p:restoredTop sz="94632" autoAdjust="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105373824081313E-3"/>
          <c:y val="0.16300372793348025"/>
          <c:w val="0.61430433721920474"/>
          <c:h val="0.828253895508707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Разрешительные документы, выданные МТУ Ространснадзора по СФО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Лицензии на осуществление перевозок пассажиров и иных лиц автобусами</c:v>
                </c:pt>
                <c:pt idx="1">
                  <c:v>Допуски к осуществлению международных автомобильных перевозок</c:v>
                </c:pt>
                <c:pt idx="2">
                  <c:v>Уведомления о начале предпринимательской деятельности по перевозкам грузов автотранспортом, грузоподъемность свыше 2500 кг.</c:v>
                </c:pt>
                <c:pt idx="3">
                  <c:v>Удостоверения об утверждении курсов подготовки водителей АТС, перевозящих опасные грузы</c:v>
                </c:pt>
                <c:pt idx="4">
                  <c:v>Специальные разрешения на осуществление автомобильных перевозок опасных грузов по России</c:v>
                </c:pt>
                <c:pt idx="5">
                  <c:v>Специальные разрешения на осуществление международных автомобильных перевозок опасных грузов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8916</c:v>
                </c:pt>
                <c:pt idx="1">
                  <c:v>1628</c:v>
                </c:pt>
                <c:pt idx="2">
                  <c:v>4779</c:v>
                </c:pt>
                <c:pt idx="3">
                  <c:v>159</c:v>
                </c:pt>
                <c:pt idx="4">
                  <c:v>2591</c:v>
                </c:pt>
                <c:pt idx="5">
                  <c:v>230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493157575204196"/>
          <c:y val="0.14218902920179774"/>
          <c:w val="0.33886464712744241"/>
          <c:h val="0.84527628875108629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688998723110494E-2"/>
          <c:y val="3.0022501652278783E-2"/>
          <c:w val="0.74133971233051299"/>
          <c:h val="0.902234919975198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ДТП с участием автобусов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Количество ДТП</c:v>
                </c:pt>
                <c:pt idx="1">
                  <c:v>Погибло человек</c:v>
                </c:pt>
                <c:pt idx="2">
                  <c:v>Ранено человек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289</c:v>
                </c:pt>
                <c:pt idx="1">
                  <c:v>29</c:v>
                </c:pt>
                <c:pt idx="2">
                  <c:v>456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ДТП по вине лицензиатов</c:v>
                </c:pt>
              </c:strCache>
            </c:strRef>
          </c:tx>
          <c:spPr>
            <a:solidFill>
              <a:srgbClr val="F92763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Количество ДТП</c:v>
                </c:pt>
                <c:pt idx="1">
                  <c:v>Погибло человек</c:v>
                </c:pt>
                <c:pt idx="2">
                  <c:v>Ранено человек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133</c:v>
                </c:pt>
                <c:pt idx="1">
                  <c:v>8</c:v>
                </c:pt>
                <c:pt idx="2">
                  <c:v>213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969984"/>
        <c:axId val="54776896"/>
      </c:barChart>
      <c:catAx>
        <c:axId val="196969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54776896"/>
        <c:crosses val="autoZero"/>
        <c:auto val="1"/>
        <c:lblAlgn val="ctr"/>
        <c:lblOffset val="100"/>
        <c:noMultiLvlLbl val="0"/>
      </c:catAx>
      <c:valAx>
        <c:axId val="5477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9699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0.30613</cdr:x>
      <cdr:y>0.2388</cdr:y>
    </cdr:from>
    <cdr:to>
      <cdr:x>0.36855</cdr:x>
      <cdr:y>0.29524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2045368" y="1323474"/>
          <a:ext cx="417095" cy="312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0.54807</cdr:x>
      <cdr:y>0.29364</cdr:y>
    </cdr:from>
    <cdr:to>
      <cdr:x>0.6213</cdr:x>
      <cdr:y>0.35153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4942857" y="1706270"/>
          <a:ext cx="660431" cy="336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8995</a:t>
          </a:r>
        </a:p>
      </cdr:txBody>
    </cdr:sp>
  </cdr:relSizeAnchor>
  <cdr:relSizeAnchor xmlns:cdr="http://schemas.openxmlformats.org/drawingml/2006/chartDrawing">
    <cdr:from>
      <cdr:x>0.29052</cdr:x>
      <cdr:y>0.22577</cdr:y>
    </cdr:from>
    <cdr:to>
      <cdr:x>0.35054</cdr:x>
      <cdr:y>0.27498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1941094" y="1251284"/>
          <a:ext cx="401053" cy="272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0.28134</cdr:x>
      <cdr:y>0.1945</cdr:y>
    </cdr:from>
    <cdr:to>
      <cdr:x>0.35217</cdr:x>
      <cdr:y>0.24661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2537297" y="1130206"/>
          <a:ext cx="638787" cy="302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287</a:t>
          </a:r>
        </a:p>
      </cdr:txBody>
    </cdr:sp>
  </cdr:relSizeAnchor>
  <cdr:relSizeAnchor xmlns:cdr="http://schemas.openxmlformats.org/drawingml/2006/chartDrawing">
    <cdr:from>
      <cdr:x>0.04979</cdr:x>
      <cdr:y>0.26886</cdr:y>
    </cdr:from>
    <cdr:to>
      <cdr:x>0.13502</cdr:x>
      <cdr:y>0.31952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449065" y="1562254"/>
          <a:ext cx="768654" cy="294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6002</a:t>
          </a:r>
        </a:p>
      </cdr:txBody>
    </cdr:sp>
  </cdr:relSizeAnchor>
  <cdr:relSizeAnchor xmlns:cdr="http://schemas.openxmlformats.org/drawingml/2006/chartDrawing">
    <cdr:from>
      <cdr:x>0.01778</cdr:x>
      <cdr:y>0.30603</cdr:y>
    </cdr:from>
    <cdr:to>
      <cdr:x>0.07556</cdr:x>
      <cdr:y>0.35559</cdr:y>
    </cdr:to>
    <cdr:sp macro="" textlink="">
      <cdr:nvSpPr>
        <cdr:cNvPr id="8" name="Поле 7"/>
        <cdr:cNvSpPr txBox="1"/>
      </cdr:nvSpPr>
      <cdr:spPr>
        <a:xfrm xmlns:a="http://schemas.openxmlformats.org/drawingml/2006/main">
          <a:off x="160338" y="1778278"/>
          <a:ext cx="521094" cy="287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146</a:t>
          </a:r>
        </a:p>
      </cdr:txBody>
    </cdr:sp>
  </cdr:relSizeAnchor>
  <cdr:relSizeAnchor xmlns:cdr="http://schemas.openxmlformats.org/drawingml/2006/chartDrawing">
    <cdr:from>
      <cdr:x>0.24142</cdr:x>
      <cdr:y>0.91004</cdr:y>
    </cdr:from>
    <cdr:to>
      <cdr:x>0.32545</cdr:x>
      <cdr:y>0.95635</cdr:y>
    </cdr:to>
    <cdr:sp macro="" textlink="">
      <cdr:nvSpPr>
        <cdr:cNvPr id="9" name="Поле 8"/>
        <cdr:cNvSpPr txBox="1"/>
      </cdr:nvSpPr>
      <cdr:spPr>
        <a:xfrm xmlns:a="http://schemas.openxmlformats.org/drawingml/2006/main">
          <a:off x="2177257" y="5287985"/>
          <a:ext cx="757832" cy="269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2552</a:t>
          </a:r>
        </a:p>
      </cdr:txBody>
    </cdr:sp>
  </cdr:relSizeAnchor>
  <cdr:relSizeAnchor xmlns:cdr="http://schemas.openxmlformats.org/drawingml/2006/chartDrawing">
    <cdr:from>
      <cdr:x>0.06576</cdr:x>
      <cdr:y>0.8389</cdr:y>
    </cdr:from>
    <cdr:to>
      <cdr:x>0.1438</cdr:x>
      <cdr:y>0.891</cdr:y>
    </cdr:to>
    <cdr:sp macro="" textlink="">
      <cdr:nvSpPr>
        <cdr:cNvPr id="10" name="Поле 9"/>
        <cdr:cNvSpPr txBox="1"/>
      </cdr:nvSpPr>
      <cdr:spPr>
        <a:xfrm xmlns:a="http://schemas.openxmlformats.org/drawingml/2006/main">
          <a:off x="593081" y="4874622"/>
          <a:ext cx="703810" cy="302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2700</a:t>
          </a:r>
        </a:p>
      </cdr:txBody>
    </cdr:sp>
  </cdr:relSizeAnchor>
  <cdr:relSizeAnchor xmlns:cdr="http://schemas.openxmlformats.org/drawingml/2006/chartDrawing">
    <cdr:from>
      <cdr:x>0.30529</cdr:x>
      <cdr:y>0.23168</cdr:y>
    </cdr:from>
    <cdr:to>
      <cdr:x>0.30529</cdr:x>
      <cdr:y>0.30603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>
          <a:off x="2753321" y="1346230"/>
          <a:ext cx="0" cy="432048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0.09241</cdr:x>
      <cdr:y>0.31952</cdr:y>
    </cdr:from>
    <cdr:to>
      <cdr:x>0.13863</cdr:x>
      <cdr:y>0.36728</cdr:y>
    </cdr:to>
    <cdr:cxnSp macro="">
      <cdr:nvCxnSpPr>
        <cdr:cNvPr id="17" name="Прямая со стрелкой 16"/>
        <cdr:cNvCxnSpPr>
          <a:stCxn xmlns:a="http://schemas.openxmlformats.org/drawingml/2006/main" id="7" idx="2"/>
        </cdr:cNvCxnSpPr>
      </cdr:nvCxnSpPr>
      <cdr:spPr>
        <a:xfrm xmlns:a="http://schemas.openxmlformats.org/drawingml/2006/main">
          <a:off x="833437" y="1856625"/>
          <a:ext cx="416839" cy="277521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0.05778</cdr:x>
      <cdr:y>0.34321</cdr:y>
    </cdr:from>
    <cdr:to>
      <cdr:x>0.08972</cdr:x>
      <cdr:y>0.38039</cdr:y>
    </cdr:to>
    <cdr:cxnSp macro="">
      <cdr:nvCxnSpPr>
        <cdr:cNvPr id="19" name="Прямая со стрелкой 18"/>
        <cdr:cNvCxnSpPr/>
      </cdr:nvCxnSpPr>
      <cdr:spPr>
        <a:xfrm xmlns:a="http://schemas.openxmlformats.org/drawingml/2006/main">
          <a:off x="521073" y="1994302"/>
          <a:ext cx="288032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0.08972</cdr:x>
      <cdr:y>0.77694</cdr:y>
    </cdr:from>
    <cdr:to>
      <cdr:x>0.1049</cdr:x>
      <cdr:y>0.85129</cdr:y>
    </cdr:to>
    <cdr:cxnSp macro="">
      <cdr:nvCxnSpPr>
        <cdr:cNvPr id="25" name="Прямая со стрелкой 24"/>
        <cdr:cNvCxnSpPr/>
      </cdr:nvCxnSpPr>
      <cdr:spPr>
        <a:xfrm xmlns:a="http://schemas.openxmlformats.org/drawingml/2006/main" flipH="1">
          <a:off x="809105" y="4514582"/>
          <a:ext cx="136942" cy="432048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0.28134</cdr:x>
      <cdr:y>0.82651</cdr:y>
    </cdr:from>
    <cdr:to>
      <cdr:x>0.28134</cdr:x>
      <cdr:y>0.90398</cdr:y>
    </cdr:to>
    <cdr:cxnSp macro="">
      <cdr:nvCxnSpPr>
        <cdr:cNvPr id="27" name="Прямая со стрелкой 26"/>
        <cdr:cNvCxnSpPr/>
      </cdr:nvCxnSpPr>
      <cdr:spPr>
        <a:xfrm xmlns:a="http://schemas.openxmlformats.org/drawingml/2006/main">
          <a:off x="2537297" y="4802614"/>
          <a:ext cx="0" cy="45015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0.52822</cdr:x>
      <cdr:y>0.34321</cdr:y>
    </cdr:from>
    <cdr:to>
      <cdr:x>0.56878</cdr:x>
      <cdr:y>0.39365</cdr:y>
    </cdr:to>
    <cdr:cxnSp macro="">
      <cdr:nvCxnSpPr>
        <cdr:cNvPr id="29" name="Прямая со стрелкой 28"/>
        <cdr:cNvCxnSpPr/>
      </cdr:nvCxnSpPr>
      <cdr:spPr>
        <a:xfrm xmlns:a="http://schemas.openxmlformats.org/drawingml/2006/main" flipH="1">
          <a:off x="4763798" y="1994302"/>
          <a:ext cx="365787" cy="29309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</cdr:x>
      <cdr:y>0.30171</cdr:y>
    </cdr:from>
    <cdr:to>
      <cdr:x>0.16533</cdr:x>
      <cdr:y>0.35429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658368" y="965606"/>
          <a:ext cx="248716" cy="168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0.10029</cdr:x>
      <cdr:y>0.34072</cdr:y>
    </cdr:from>
    <cdr:to>
      <cdr:x>0.17629</cdr:x>
      <cdr:y>0.42301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864791" y="1600200"/>
          <a:ext cx="655371" cy="386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289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0.16709</cdr:x>
      <cdr:y>0.6167</cdr:y>
    </cdr:from>
    <cdr:to>
      <cdr:x>0.24442</cdr:x>
      <cdr:y>0.67842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1440855" y="2896344"/>
          <a:ext cx="666840" cy="2898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133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0.35915</cdr:x>
      <cdr:y>0.81601</cdr:y>
    </cdr:from>
    <cdr:to>
      <cdr:x>0.42715</cdr:x>
      <cdr:y>0.87543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3097039" y="3832448"/>
          <a:ext cx="586384" cy="279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29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0.4343</cdr:x>
      <cdr:y>0.86201</cdr:y>
    </cdr:from>
    <cdr:to>
      <cdr:x>0.48496</cdr:x>
      <cdr:y>0.92144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3745111" y="4048472"/>
          <a:ext cx="436857" cy="279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8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0.59379</cdr:x>
      <cdr:y>0.03408</cdr:y>
    </cdr:from>
    <cdr:to>
      <cdr:x>0.67112</cdr:x>
      <cdr:y>0.09808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5120436" y="160040"/>
          <a:ext cx="666840" cy="300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456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0.67646</cdr:x>
      <cdr:y>0.47981</cdr:y>
    </cdr:from>
    <cdr:to>
      <cdr:x>0.75512</cdr:x>
      <cdr:y>0.54609</cdr:y>
    </cdr:to>
    <cdr:sp macro="" textlink="">
      <cdr:nvSpPr>
        <cdr:cNvPr id="8" name="Поле 7"/>
        <cdr:cNvSpPr txBox="1"/>
      </cdr:nvSpPr>
      <cdr:spPr>
        <a:xfrm xmlns:a="http://schemas.openxmlformats.org/drawingml/2006/main">
          <a:off x="5833343" y="2253456"/>
          <a:ext cx="678309" cy="311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213</a:t>
          </a:r>
          <a:endParaRPr lang="ru-RU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135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6" y="1"/>
            <a:ext cx="2946135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6A2B32B6-C9B8-447B-9A2E-0DFB9299413C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308"/>
            <a:ext cx="2946135" cy="496331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6" y="9430308"/>
            <a:ext cx="2946135" cy="496331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025E11EF-B2CC-4698-B3CA-9AFFB5D650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00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pPr>
              <a:defRPr/>
            </a:pPr>
            <a:fld id="{1A5BBE26-492E-4271-8FBA-07FAA34B5EB2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31"/>
            <a:ext cx="5438775" cy="446793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2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11385B95-7447-4E05-B715-F520D60D4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38" indent="-28566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73" indent="-22853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41" indent="-22853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11" indent="-22853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80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949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018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86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BED8C2-EF36-497D-B6E9-DFB2096FF963}" type="slidenum">
              <a:rPr lang="ru-RU" altLang="ru-RU">
                <a:solidFill>
                  <a:prstClr val="black"/>
                </a:solidFill>
              </a:rPr>
              <a:pPr/>
              <a:t>12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38" indent="-28566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73" indent="-22853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41" indent="-22853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11" indent="-22853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80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949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018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86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BED8C2-EF36-497D-B6E9-DFB2096FF963}" type="slidenum">
              <a:rPr lang="ru-RU" altLang="ru-RU">
                <a:solidFill>
                  <a:prstClr val="black"/>
                </a:solidFill>
              </a:rPr>
              <a:pPr/>
              <a:t>11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EB93-FA45-49D1-82DC-1F070C726390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C2AA-84D3-42EE-9A86-AF99478F7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119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80CD-E2C7-49B4-8D7F-E52D2BAE29D7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25999-5121-45DD-8A18-D6CA3E7F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68766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A6F4-A078-4513-BD69-B09EA7352469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613CD-D7B0-40A0-B436-D45BC1A49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03979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3839CE0-D940-4B7D-AB6F-E2EBFAE57A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459-CF66-4E7E-90EA-20EB1D7BABFB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1C7DA-8AFD-4995-A63F-6BF5DE1C1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42349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8C9E-45F3-4260-AB28-ED743ADCD39C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C06B-A955-4C7A-86A2-672509673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349943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71F9-44A3-4DEA-99FB-CC6DADBE4D65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946B-C01F-4607-AD8B-2E005ADC0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2309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C426-85B5-4097-B245-B1F1632BC7B0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74D0-74A4-4DBC-B8BB-E48968C4A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6056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81C9-C2B9-4416-8E98-6FED276E4ACF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46CF-5051-4EC9-9667-7919D5966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1114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3464-37C9-41FD-A1AE-0007F5989D33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2174-F88D-4C10-924D-0C6B74F76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1663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9CFB-9EEB-46AD-985E-11E0A69B7DE5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CBBF-D6BD-485E-A074-1006058E2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3279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8972-A9E4-4803-928D-055CF147BDB4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3BA1-893D-4D29-9FCF-6FCE27ECC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1777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009227-0D7A-4F28-82C7-4C1C16666162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71664F-6E43-4A41-94AB-9B409D6C7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6732588" y="63134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24</a:t>
            </a: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августа  2023 года</a:t>
            </a:r>
            <a:endParaRPr lang="ru-RU" altLang="ru-RU" sz="14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 Narrow" pitchFamily="34" charset="0"/>
              </a:rPr>
              <a:t>по надзору в сфере </a:t>
            </a: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транспорта по Сибирскому федеральному округу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492896"/>
            <a:ext cx="7416949" cy="3167931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ru-RU" sz="2000" kern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правоприменительной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 по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проведения контроля (надзора) на автомобильном транспорте и в дорожном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 2023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3408514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13" descr="IMG_779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3570"/>
            <a:ext cx="8623300" cy="54444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26020" y="5670029"/>
            <a:ext cx="8702675" cy="1152128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Карта водителя не вставлена в слот </a:t>
            </a:r>
            <a:r>
              <a:rPr lang="ru-RU" sz="2400" b="1" dirty="0" err="1"/>
              <a:t>тахографа</a:t>
            </a:r>
            <a:r>
              <a:rPr lang="ru-RU" sz="2400" b="1" dirty="0"/>
              <a:t>              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                        (ч. 1 ст. 11.23 КоАП РФ)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9849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54D53A99-1136-4D6C-8CAB-E0BC3610CD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875" y="1298378"/>
            <a:ext cx="8550597" cy="5298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4000"/>
              </a:lnSpc>
            </a:pP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7"/>
          <p:cNvSpPr>
            <a:spLocks noRot="1" noChangeArrowheads="1"/>
          </p:cNvSpPr>
          <p:nvPr/>
        </p:nvSpPr>
        <p:spPr bwMode="auto">
          <a:xfrm>
            <a:off x="539750" y="502444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2" descr="E:\Семенов\КоАП\11.33\Вокзал Главный\СибАВТО\Рейд 19.12.2020\20201219_115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0" y="1142350"/>
            <a:ext cx="8874125" cy="56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1851" y="5445224"/>
            <a:ext cx="7865913" cy="12241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Осуществление регулярной перевозки пассажиров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</a:rPr>
              <a:t>под видом перевозки по заказу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(ч.4 ст.11.33 КоАП РФ)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54D53A99-1136-4D6C-8CAB-E0BC3610CD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875" y="1298378"/>
            <a:ext cx="8550597" cy="5298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4000"/>
              </a:lnSpc>
            </a:pP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E:\Семенов\КоАП\11.33\Вокзал Главный\НСК АВТО_Барнаул\Фото рейд 24.11.2020\20201124_100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762"/>
            <a:ext cx="3072145" cy="54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еменов\КоАП\11.33\Вокзал Главный\НСК АВТО_Барнаул\Фото рейд 24.11.2020\20201124_1002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1217070"/>
            <a:ext cx="3072144" cy="54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Семенов\КоАП\11.33\Вокзал Главный\НСК АВТО_Барнаул\Фото рейд 24.11.2020\20201124_1005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93" y="1135762"/>
            <a:ext cx="2779407" cy="554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06040" y="6111924"/>
            <a:ext cx="7865913" cy="7014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Перевозка пассажиров без лицензии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(ч.1 ст.14.1.2 КоАП РФ)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2" name="Rectangle 7"/>
          <p:cNvSpPr>
            <a:spLocks noRot="1" noChangeArrowheads="1"/>
          </p:cNvSpPr>
          <p:nvPr/>
        </p:nvSpPr>
        <p:spPr bwMode="auto">
          <a:xfrm>
            <a:off x="539750" y="502444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</p:spTree>
    <p:extLst>
      <p:ext uri="{BB962C8B-B14F-4D97-AF65-F5344CB8AC3E}">
        <p14:creationId xmlns:p14="http://schemas.microsoft.com/office/powerpoint/2010/main" val="36925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61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6" y="1340768"/>
            <a:ext cx="7424629" cy="47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50825" y="5527254"/>
            <a:ext cx="8540750" cy="1159296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Посадка </a:t>
            </a:r>
            <a:r>
              <a:rPr lang="ru-RU" sz="2400" b="1" dirty="0" smtClean="0"/>
              <a:t>(высадка) </a:t>
            </a:r>
            <a:r>
              <a:rPr lang="ru-RU" sz="2400" b="1" dirty="0"/>
              <a:t>из </a:t>
            </a:r>
            <a:r>
              <a:rPr lang="ru-RU" sz="2400" b="1" dirty="0" smtClean="0"/>
              <a:t>автобуса пассажиров в неустановленных </a:t>
            </a:r>
            <a:r>
              <a:rPr lang="ru-RU" sz="2400" b="1" dirty="0"/>
              <a:t>местах (</a:t>
            </a:r>
            <a:r>
              <a:rPr lang="ru-RU" sz="2400" b="1" dirty="0" smtClean="0"/>
              <a:t>ч</a:t>
            </a:r>
            <a:r>
              <a:rPr lang="ru-RU" sz="2400" b="1" dirty="0"/>
              <a:t>. 1 ст. 11.33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0373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954881"/>
            <a:ext cx="9155435" cy="59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872" y="5661248"/>
            <a:ext cx="852738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весогабаритного контроля при проведении постоянного рейда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4" y="1330335"/>
            <a:ext cx="7739958" cy="51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sp>
        <p:nvSpPr>
          <p:cNvPr id="11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78011" y="5517232"/>
            <a:ext cx="8643540" cy="126841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Маскировка государственного регистрационного знака для проезда систем </a:t>
            </a:r>
            <a:r>
              <a:rPr lang="ru-RU" sz="2400" b="1" dirty="0" err="1"/>
              <a:t>фотофиксации</a:t>
            </a:r>
            <a:r>
              <a:rPr lang="ru-RU" sz="2400" b="1" dirty="0"/>
              <a:t> («Платон»)  </a:t>
            </a:r>
            <a:r>
              <a:rPr lang="ru-RU" sz="2400" b="1" dirty="0" smtClean="0"/>
              <a:t>                                      (ст</a:t>
            </a:r>
            <a:r>
              <a:rPr lang="ru-RU" sz="2400" b="1" dirty="0"/>
              <a:t>. 12.21.3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8033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2" name="Picture 15" descr="IMG_70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40767"/>
            <a:ext cx="9109074" cy="52957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100013" y="5440958"/>
            <a:ext cx="8540750" cy="124559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Превышение допускаемых осевых нагрузок из-за неправильного размещения груза при </a:t>
            </a:r>
            <a:r>
              <a:rPr lang="ru-RU" sz="2400" b="1" dirty="0" smtClean="0"/>
              <a:t>погрузке                          (ст</a:t>
            </a:r>
            <a:r>
              <a:rPr lang="ru-RU" sz="2400" b="1" dirty="0"/>
              <a:t>. </a:t>
            </a:r>
            <a:r>
              <a:rPr lang="ru-RU" sz="2400" b="1" dirty="0" smtClean="0"/>
              <a:t>12.21.1 </a:t>
            </a:r>
            <a:r>
              <a:rPr lang="ru-RU" sz="2400" b="1" dirty="0"/>
              <a:t>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9129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2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452" y="1412776"/>
            <a:ext cx="7560220" cy="4940399"/>
          </a:xfrm>
        </p:spPr>
      </p:pic>
      <p:sp>
        <p:nvSpPr>
          <p:cNvPr id="16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50825" y="5522541"/>
            <a:ext cx="8540750" cy="1147216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Отсутствие специального разрешения на движение крупногабаритного транспортного </a:t>
            </a:r>
            <a:r>
              <a:rPr lang="ru-RU" sz="2400" b="1" dirty="0" smtClean="0"/>
              <a:t>средства                                       (ст. 12.21.1 </a:t>
            </a:r>
            <a:r>
              <a:rPr lang="ru-RU" sz="2400" b="1" dirty="0"/>
              <a:t>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5209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13" descr="IMG_869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824" y="1493511"/>
            <a:ext cx="8724313" cy="53603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01625" y="5589240"/>
            <a:ext cx="8540750" cy="1224136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Нарушение </a:t>
            </a:r>
            <a:r>
              <a:rPr lang="ru-RU" sz="2400" b="1" dirty="0" smtClean="0"/>
              <a:t>правил </a:t>
            </a:r>
            <a:r>
              <a:rPr lang="ru-RU" sz="2400" b="1" dirty="0"/>
              <a:t>перевозки опасных грузов (не заполнена </a:t>
            </a:r>
            <a:r>
              <a:rPr lang="ru-RU" sz="2400" b="1" dirty="0" smtClean="0"/>
              <a:t> </a:t>
            </a:r>
            <a:r>
              <a:rPr lang="ru-RU" sz="2400" b="1" dirty="0"/>
              <a:t>табличка при перевозке ОГ в цистернах) </a:t>
            </a:r>
            <a:r>
              <a:rPr lang="ru-RU" sz="2400" b="1" dirty="0" smtClean="0"/>
              <a:t>             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 smtClean="0"/>
              <a:t>   (ч</a:t>
            </a:r>
            <a:r>
              <a:rPr lang="ru-RU" sz="2400" b="1" dirty="0"/>
              <a:t>. 1 ст. 12.21.2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4246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ДХ\Клещевников ДХ\Акт\ООО СтатусСиб\Фото 21.04.2016\к актам замеров\671\IMG_09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435" y="960673"/>
            <a:ext cx="9155436" cy="58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6919" y="5626695"/>
            <a:ext cx="8301285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Контроль содержания на федеральной автодороге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8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770062" y="866776"/>
            <a:ext cx="5715000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00B0F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Основные функции ТОГАДН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5088" y="1720216"/>
            <a:ext cx="3923928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Лицензионно - разрешительные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211960" y="1744225"/>
            <a:ext cx="4792340" cy="412398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Контрольно-надзорные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267744" y="1294741"/>
            <a:ext cx="0" cy="425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948264" y="1288046"/>
            <a:ext cx="0" cy="47127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69640" y="2309126"/>
            <a:ext cx="3714824" cy="75983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Лицензирование </a:t>
            </a:r>
            <a:r>
              <a:rPr lang="ru-RU" sz="2000" b="1" dirty="0" smtClean="0">
                <a:latin typeface="Times New Roman"/>
                <a:ea typeface="Times New Roman"/>
              </a:rPr>
              <a:t> автобусных перевозок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169640" y="3212976"/>
            <a:ext cx="3714824" cy="95646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Допуск к осуществлению международных автомобильных перевозок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69640" y="4309811"/>
            <a:ext cx="3714824" cy="979365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специальных разрешений на перевозку опасных </a:t>
            </a:r>
            <a:r>
              <a:rPr lang="ru-RU" sz="2000" b="1" dirty="0" smtClean="0">
                <a:latin typeface="Times New Roman"/>
                <a:ea typeface="Times New Roman"/>
              </a:rPr>
              <a:t>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69640" y="5373810"/>
            <a:ext cx="3714824" cy="1367558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Прием </a:t>
            </a:r>
            <a:r>
              <a:rPr lang="ru-RU" sz="2000" b="1" dirty="0" smtClean="0">
                <a:latin typeface="Times New Roman"/>
                <a:ea typeface="Times New Roman"/>
              </a:rPr>
              <a:t>уведомлений </a:t>
            </a:r>
            <a:r>
              <a:rPr lang="ru-RU" sz="2000" b="1" dirty="0">
                <a:latin typeface="Times New Roman"/>
                <a:ea typeface="Times New Roman"/>
              </a:rPr>
              <a:t>о начале деятельности по перевозке грузов автомобильным транспортом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355976" y="2389125"/>
            <a:ext cx="4518149" cy="1693131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Федеральный государственный контроль (надзор) на автомобильном транспорте, городском наземном электрическом транспорте и в дорожном хозяйстве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4355976" y="4283056"/>
            <a:ext cx="4518149" cy="166622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Контроль (надзор) за </a:t>
            </a: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исполнением органами местного самоуправления функций по </a:t>
            </a: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созданию условий и организации </a:t>
            </a: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транспортного обслуживания населения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9818" y="1772816"/>
            <a:ext cx="86144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контроля автодорог по Сибирскому федеральному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округу: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обследованных автодорог, км.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19078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Количество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выявленных нарушений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3935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Количество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возбужденных дел об административных правонарушениях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Сумма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наложенных штрафов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млн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5354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959447"/>
              </p:ext>
            </p:extLst>
          </p:nvPr>
        </p:nvGraphicFramePr>
        <p:xfrm>
          <a:off x="90487" y="1477963"/>
          <a:ext cx="8913814" cy="5208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596"/>
                <a:gridCol w="1721029"/>
                <a:gridCol w="1656184"/>
                <a:gridCol w="1768005"/>
              </a:tblGrid>
              <a:tr h="96670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месяцев 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месяцев 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2023 к 2022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3260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Вынесено постановлений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10375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0551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Наложено штрафов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млн. 500 тыс. рублей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млн. 097 тыс. рублей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-7,5 %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0551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Взыскано штрафов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млн. 156 тыс. рублей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млн. 751 тыс. рублей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-57 %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5820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Вынесено предупреждений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1117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1776">
                <a:tc>
                  <a:txBody>
                    <a:bodyPr/>
                    <a:lstStyle/>
                    <a:p>
                      <a:pPr algn="l"/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Прекращено дел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-56 %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97435" y="892175"/>
            <a:ext cx="4569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Административная практика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92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4464" y="1065814"/>
            <a:ext cx="8783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транспортной инфраструктуры для инвалидов и маломобильных групп населения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Penchikov_MA\Desktop\74d7431a-e3c0-4566-91b1-7e34e163fe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60" y="1844905"/>
            <a:ext cx="7432404" cy="479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9760" y="1158214"/>
            <a:ext cx="8624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происшествия с участием автобусов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70106298"/>
              </p:ext>
            </p:extLst>
          </p:nvPr>
        </p:nvGraphicFramePr>
        <p:xfrm>
          <a:off x="250825" y="1828800"/>
          <a:ext cx="8623299" cy="46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992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6733" y="5580821"/>
            <a:ext cx="8819100" cy="11091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ОТП (1 человек погиб,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ранено)                                     01.04.2023    Новосибирская область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avatars.dzeninfra.ru/get-ynews/6004401/d6975fc6564e97082ce57f3c3e571ffb/992x49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3" y="1268761"/>
            <a:ext cx="8819100" cy="431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6733" y="5580821"/>
            <a:ext cx="8819100" cy="11091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ОТП (1 человек погиб, 6 человек ранено) 27.02.2023   Новосибирская область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cdn.iportal.ru/preview/news/articles/40afb64c3912b4aeae5da4134fedf3390baa75d0_160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3" y="980728"/>
            <a:ext cx="8847567" cy="4600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8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0487" y="5702528"/>
            <a:ext cx="9018587" cy="11091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погибло из них трое детей, 1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ранен) 14.01.2023   Кемеровская область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PENCHI~1\AppData\Local\Temp\Rar$DR54.968\IMG-20230411-WA00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892174"/>
            <a:ext cx="6696744" cy="48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08" y="103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25413" y="164941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35993" y="795481"/>
            <a:ext cx="6817518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1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Статья </a:t>
            </a:r>
            <a:r>
              <a:rPr lang="ru-RU" sz="2000" dirty="0">
                <a:solidFill>
                  <a:prstClr val="black"/>
                </a:solidFill>
              </a:rPr>
              <a:t>20 Федерального закона от 10.12.1995 № 196-ФЗ </a:t>
            </a:r>
            <a:r>
              <a:rPr lang="ru-RU" sz="2000" dirty="0" smtClean="0">
                <a:solidFill>
                  <a:prstClr val="black"/>
                </a:solidFill>
              </a:rPr>
              <a:t>           «</a:t>
            </a:r>
            <a:r>
              <a:rPr lang="ru-RU" sz="2000" dirty="0">
                <a:solidFill>
                  <a:prstClr val="black"/>
                </a:solidFill>
              </a:rPr>
              <a:t>О безопасности дорожного движения»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45541" y="2520779"/>
            <a:ext cx="1964170" cy="22159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Обязательные требования </a:t>
            </a:r>
          </a:p>
          <a:p>
            <a:r>
              <a:rPr lang="ru-RU" sz="2300" dirty="0">
                <a:solidFill>
                  <a:prstClr val="black"/>
                </a:solidFill>
                <a:latin typeface="Times New Roman"/>
                <a:ea typeface="Arial Unicode MS"/>
              </a:rPr>
              <a:t>п</a:t>
            </a:r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ри перевозках пассажиров и грузов</a:t>
            </a:r>
            <a:endParaRPr lang="ru-RU" sz="2300" b="1" dirty="0">
              <a:solidFill>
                <a:prstClr val="black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918629" y="3574797"/>
            <a:ext cx="44046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359089" y="1633489"/>
            <a:ext cx="6777431" cy="101566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Положение </a:t>
            </a:r>
            <a:r>
              <a:rPr lang="ru-RU" sz="2000" dirty="0">
                <a:solidFill>
                  <a:prstClr val="black"/>
                </a:solidFill>
              </a:rPr>
              <a:t>о лицензировании деятельности по перевозкам пассажиров и иных лиц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постановлением Правительства РФ от 07.10.2020 № 1616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55244" y="2777599"/>
            <a:ext cx="6811987" cy="1323439"/>
          </a:xfrm>
          <a:prstGeom prst="rect">
            <a:avLst/>
          </a:prstGeom>
          <a:gradFill>
            <a:gsLst>
              <a:gs pos="0">
                <a:srgbClr val="00B0F0"/>
              </a:gs>
              <a:gs pos="0">
                <a:srgbClr val="00B0F0"/>
              </a:gs>
              <a:gs pos="13000">
                <a:srgbClr val="CBDDFF"/>
              </a:gs>
              <a:gs pos="0">
                <a:srgbClr val="D2E2FF"/>
              </a:gs>
              <a:gs pos="100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обеспечения безопасности перевозок автомобильным транспортом и городским наземным электрическим транспортом,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30.04.2021 № 145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9089" y="4217789"/>
            <a:ext cx="6811987" cy="1323439"/>
          </a:xfrm>
          <a:prstGeom prst="rect">
            <a:avLst/>
          </a:prstGeom>
          <a:gradFill>
            <a:gsLst>
              <a:gs pos="0">
                <a:srgbClr val="8488C4"/>
              </a:gs>
              <a:gs pos="100000">
                <a:srgbClr val="D4DEFF"/>
              </a:gs>
              <a:gs pos="4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Порядок </a:t>
            </a:r>
            <a:r>
              <a:rPr lang="ru-RU" sz="2000" dirty="0">
                <a:solidFill>
                  <a:prstClr val="black"/>
                </a:solidFill>
              </a:rPr>
              <a:t>организации и проведения </a:t>
            </a:r>
            <a:r>
              <a:rPr lang="ru-RU" sz="2000" dirty="0" err="1">
                <a:solidFill>
                  <a:prstClr val="black"/>
                </a:solidFill>
              </a:rPr>
              <a:t>предрейсового</a:t>
            </a:r>
            <a:r>
              <a:rPr lang="ru-RU" sz="2000" dirty="0">
                <a:solidFill>
                  <a:prstClr val="black"/>
                </a:solidFill>
              </a:rPr>
              <a:t> или </a:t>
            </a:r>
            <a:r>
              <a:rPr lang="ru-RU" sz="2000" dirty="0" err="1">
                <a:solidFill>
                  <a:prstClr val="black"/>
                </a:solidFill>
              </a:rPr>
              <a:t>предсменного</a:t>
            </a:r>
            <a:r>
              <a:rPr lang="ru-RU" sz="2000" dirty="0">
                <a:solidFill>
                  <a:prstClr val="black"/>
                </a:solidFill>
              </a:rPr>
              <a:t> контроля технического состояния транспортных средств,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15.01.2021 № 9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9089" y="5661248"/>
            <a:ext cx="6811987" cy="101566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D4DEFF"/>
              </a:gs>
              <a:gs pos="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организованной перевозки группы детей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постановление Правительства РФ от 23.09.2020 № </a:t>
            </a:r>
            <a:r>
              <a:rPr lang="ru-RU" sz="2000" dirty="0" smtClean="0">
                <a:solidFill>
                  <a:prstClr val="black"/>
                </a:solidFill>
              </a:rPr>
              <a:t>1527</a:t>
            </a:r>
          </a:p>
        </p:txBody>
      </p:sp>
    </p:spTree>
    <p:extLst>
      <p:ext uri="{BB962C8B-B14F-4D97-AF65-F5344CB8AC3E}">
        <p14:creationId xmlns:p14="http://schemas.microsoft.com/office/powerpoint/2010/main" val="24122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-460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по надзору в сфере транспорта по Сибирскому федеральному округу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33139" y="3284984"/>
            <a:ext cx="8891588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27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20003530"/>
              </p:ext>
            </p:extLst>
          </p:nvPr>
        </p:nvGraphicFramePr>
        <p:xfrm>
          <a:off x="90487" y="930642"/>
          <a:ext cx="9018587" cy="581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471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187624" y="866776"/>
            <a:ext cx="7037214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00B0F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altLang="ru-RU" sz="2200" b="1" dirty="0" smtClean="0">
                <a:latin typeface="Calibri" pitchFamily="34" charset="0"/>
                <a:cs typeface="Arial" pitchFamily="34" charset="0"/>
              </a:rPr>
              <a:t>Аттестационные и экзаменационные функции 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ТОГАДН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467543" y="1736418"/>
            <a:ext cx="8406581" cy="6844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Аттестация  специалистов, ответственных за обеспечение безопасности дорожного движения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336343" y="1288046"/>
            <a:ext cx="0" cy="425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467544" y="2564904"/>
            <a:ext cx="8406581" cy="75983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удостоверений об утверждении курсов подготовки водителей автотранспортных средств, перевозящих опасные грузы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67544" y="3429000"/>
            <a:ext cx="8406580" cy="95646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Проведение экзаменов и выдача свидетельств о подготовке водителей автотранспортных средств, перевозящих опасные грузы и консультантов по перевозке опасных 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497136" y="4509121"/>
            <a:ext cx="8376988" cy="489682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специальных разрешений на перевозку опасных </a:t>
            </a:r>
            <a:r>
              <a:rPr lang="ru-RU" sz="2000" b="1" dirty="0" smtClean="0">
                <a:latin typeface="Times New Roman"/>
                <a:ea typeface="Times New Roman"/>
              </a:rPr>
              <a:t>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97136" y="5192563"/>
            <a:ext cx="8406580" cy="111675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Проведение экзаменов экзамен на право получения свидетельства профессиональной компетентности международного автомобильного перевозчика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37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323528" y="1227818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50825" y="3062669"/>
            <a:ext cx="3184524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Профилактические </a:t>
            </a:r>
            <a:r>
              <a:rPr lang="ru-RU" sz="2200" b="1" dirty="0">
                <a:solidFill>
                  <a:prstClr val="black"/>
                </a:solidFill>
              </a:rPr>
              <a:t>мероприятия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1227818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Консультирование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642685" y="4636935"/>
            <a:ext cx="50405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642685" y="3373364"/>
            <a:ext cx="491912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378208" y="2035945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И</a:t>
            </a:r>
            <a:r>
              <a:rPr lang="ru-RU" sz="2200" b="1" dirty="0" smtClean="0">
                <a:solidFill>
                  <a:prstClr val="black"/>
                </a:solidFill>
              </a:rPr>
              <a:t>нформирование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78208" y="4437111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</a:rPr>
              <a:t>Объявление предостережения</a:t>
            </a:r>
            <a:endParaRPr lang="ru-RU" sz="2200" b="1" dirty="0">
              <a:solidFill>
                <a:prstClr val="black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630541" y="5348128"/>
            <a:ext cx="504056" cy="1205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355975" y="5144738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Профилактический визит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55976" y="2696702"/>
            <a:ext cx="4123902" cy="14465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Публичное </a:t>
            </a:r>
            <a:r>
              <a:rPr lang="ru-RU" sz="2200" b="1" dirty="0">
                <a:solidFill>
                  <a:prstClr val="black"/>
                </a:solidFill>
              </a:rPr>
              <a:t>обсуждение результатов </a:t>
            </a:r>
            <a:r>
              <a:rPr lang="ru-RU" sz="2200" b="1" dirty="0" smtClean="0">
                <a:solidFill>
                  <a:prstClr val="black"/>
                </a:solidFill>
              </a:rPr>
              <a:t>правоприменительной </a:t>
            </a:r>
            <a:r>
              <a:rPr lang="ru-RU" sz="2200" b="1" dirty="0">
                <a:solidFill>
                  <a:prstClr val="black"/>
                </a:solidFill>
              </a:rPr>
              <a:t>практики Управления</a:t>
            </a:r>
            <a:endParaRPr lang="ru-RU" sz="2200" b="1" dirty="0" smtClean="0">
              <a:solidFill>
                <a:prstClr val="black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630541" y="1556792"/>
            <a:ext cx="50405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642685" y="2244606"/>
            <a:ext cx="479767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5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25413" y="1196752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1277" y="980728"/>
            <a:ext cx="8822723" cy="1107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П</a:t>
            </a:r>
            <a:r>
              <a:rPr lang="ru-RU" sz="2200" b="1" dirty="0" smtClean="0">
                <a:solidFill>
                  <a:srgbClr val="9BBB59">
                    <a:lumMod val="50000"/>
                  </a:srgbClr>
                </a:solidFill>
              </a:rPr>
              <a:t>остановление </a:t>
            </a:r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Правительства Российской Федерации от 10.03.2022 №336 «Об особенностях организации и осуществления государственного контроля (надзора), муниципального контроля»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2564904"/>
            <a:ext cx="3362738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С 10  марта 2022 года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754483" y="2120450"/>
            <a:ext cx="0" cy="4761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395887" y="2924944"/>
            <a:ext cx="0" cy="48192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79512" y="3429000"/>
            <a:ext cx="5347466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FF0000"/>
                </a:solidFill>
              </a:rPr>
              <a:t>Запрещает проведение плановых и внеплановых </a:t>
            </a:r>
            <a:r>
              <a:rPr lang="ru-RU" sz="1600" b="1" dirty="0">
                <a:solidFill>
                  <a:srgbClr val="FF0000"/>
                </a:solidFill>
              </a:rPr>
              <a:t>контрольных (надзорных) мероприятий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FF0000"/>
                </a:solidFill>
              </a:rPr>
              <a:t>за исключением плановых в отношении объектов высокого риска, внеплановых в связи с угрозой жизни и тяжкого вреда здоровью граждан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7127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704681" y="3417180"/>
            <a:ext cx="3227767" cy="15696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B050"/>
                </a:solidFill>
              </a:rPr>
              <a:t>Разрешает проведение профилактический мероприятий, контрольных (надзорных) мероприятий без взаимодействия</a:t>
            </a:r>
            <a:r>
              <a:rPr lang="ru-RU" sz="1600" b="1" dirty="0" smtClean="0">
                <a:solidFill>
                  <a:srgbClr val="00B050"/>
                </a:solidFill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00B050"/>
                </a:solidFill>
              </a:rPr>
              <a:t> постоянного рейда.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383088"/>
            <a:ext cx="8640960" cy="10156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/>
              <a:t>Всего </a:t>
            </a:r>
            <a:r>
              <a:rPr lang="ru-RU" sz="2000" dirty="0" smtClean="0"/>
              <a:t>за </a:t>
            </a:r>
            <a:r>
              <a:rPr lang="en-US" sz="2000" dirty="0" smtClean="0"/>
              <a:t>I </a:t>
            </a:r>
            <a:r>
              <a:rPr lang="ru-RU" sz="2000" dirty="0" smtClean="0"/>
              <a:t>полугодие </a:t>
            </a:r>
            <a:r>
              <a:rPr lang="ru-RU" sz="2000" dirty="0" smtClean="0"/>
              <a:t>2023 </a:t>
            </a:r>
            <a:r>
              <a:rPr lang="ru-RU" sz="2000" dirty="0" smtClean="0"/>
              <a:t>году </a:t>
            </a:r>
            <a:r>
              <a:rPr lang="ru-RU" sz="2000" dirty="0" smtClean="0"/>
              <a:t>МТУ Ространснадзора по СФО </a:t>
            </a:r>
            <a:r>
              <a:rPr lang="ru-RU" sz="2000" dirty="0" smtClean="0"/>
              <a:t>проведено:</a:t>
            </a:r>
          </a:p>
          <a:p>
            <a:r>
              <a:rPr lang="ru-RU" sz="2000" dirty="0" smtClean="0"/>
              <a:t>- 16 выездных проверок, из них 1 плановая и 15 внеплановые;</a:t>
            </a:r>
          </a:p>
          <a:p>
            <a:r>
              <a:rPr lang="ru-RU" sz="2000" dirty="0" smtClean="0"/>
              <a:t>- 7 внеплановых инспекционных визита; </a:t>
            </a:r>
          </a:p>
        </p:txBody>
      </p:sp>
    </p:spTree>
    <p:extLst>
      <p:ext uri="{BB962C8B-B14F-4D97-AF65-F5344CB8AC3E}">
        <p14:creationId xmlns:p14="http://schemas.microsoft.com/office/powerpoint/2010/main" val="38308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6512" y="29757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9331" y="1772765"/>
            <a:ext cx="7364669" cy="51945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373216"/>
            <a:ext cx="24068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Федеральный оператор –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АО </a:t>
            </a:r>
            <a:r>
              <a:rPr lang="ru-RU" b="1" dirty="0">
                <a:solidFill>
                  <a:prstClr val="black"/>
                </a:solidFill>
              </a:rPr>
              <a:t>"ГЛОНАСС"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aoglonass.ru. 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0599" y="869232"/>
            <a:ext cx="3672408" cy="22467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 01.09.2021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Автобусы и грузовые АТС, перевозящие опасный груз должны быть оснащены аппаратурой </a:t>
            </a:r>
            <a:r>
              <a:rPr lang="ru-RU" sz="2000" b="1" dirty="0">
                <a:solidFill>
                  <a:srgbClr val="C00000"/>
                </a:solidFill>
              </a:rPr>
              <a:t>спутниковой навигации </a:t>
            </a:r>
            <a:r>
              <a:rPr lang="ru-RU" sz="2000" b="1" dirty="0" smtClean="0">
                <a:solidFill>
                  <a:srgbClr val="C00000"/>
                </a:solidFill>
              </a:rPr>
              <a:t>ГЛОНАСС или ГЛОНАСС/</a:t>
            </a:r>
            <a:r>
              <a:rPr lang="en-US" sz="2000" b="1" dirty="0" smtClean="0">
                <a:solidFill>
                  <a:srgbClr val="C00000"/>
                </a:solidFill>
              </a:rPr>
              <a:t>GPS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724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980728"/>
            <a:ext cx="8816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Приказ Минтранса РФ от 19 июля 2012 г. N 243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"Об утверждении Порядка формирования и ведения автоматизированных централизованных баз персональных данных о пассажирах и персонале (экипаже) транспортных средств, а также предоставления содержащихся в них данных"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2492896"/>
            <a:ext cx="828092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31. Информация о персонале (экипаже) транспортных средств передается в АЦБПДП по завершении формирования экипажей транспортных средств, но не </a:t>
            </a:r>
            <a:r>
              <a:rPr lang="ru-RU" b="1" dirty="0" smtClean="0">
                <a:solidFill>
                  <a:srgbClr val="FF0000"/>
                </a:solidFill>
              </a:rPr>
              <a:t>позднее чем за 24 часа </a:t>
            </a:r>
            <a:r>
              <a:rPr lang="ru-RU" b="1" dirty="0" smtClean="0"/>
              <a:t>до момента отправления транспортного средства.</a:t>
            </a:r>
          </a:p>
          <a:p>
            <a:pPr algn="just"/>
            <a:r>
              <a:rPr lang="ru-RU" b="1" dirty="0" smtClean="0"/>
              <a:t>В случае изменения (дополнения) состава экипажа транспортного средства сведения об изменениях передаются в АЦБПДП незамедлительно, но не позднее момента отправления транспортного средства.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" y="980728"/>
            <a:ext cx="9134450" cy="587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872" y="5661248"/>
            <a:ext cx="852738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совместного с ГИБДД постоянного рейда 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9117</TotalTime>
  <Words>1115</Words>
  <Application>Microsoft Office PowerPoint</Application>
  <PresentationFormat>Экран (4:3)</PresentationFormat>
  <Paragraphs>211</Paragraphs>
  <Slides>28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Times New Roman</vt:lpstr>
      <vt:lpstr>Arial Unicode MS</vt:lpstr>
      <vt:lpstr>Calibri</vt:lpstr>
      <vt:lpstr>Wingdings</vt:lpstr>
      <vt:lpstr>Constantia</vt:lpstr>
      <vt:lpstr>Arial Narrow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Моисеев Дмитрий Олегович</dc:creator>
  <cp:lastModifiedBy>Семенов</cp:lastModifiedBy>
  <cp:revision>608</cp:revision>
  <cp:lastPrinted>2023-02-15T07:24:13Z</cp:lastPrinted>
  <dcterms:created xsi:type="dcterms:W3CDTF">2017-04-05T05:36:28Z</dcterms:created>
  <dcterms:modified xsi:type="dcterms:W3CDTF">2023-08-22T08:50:30Z</dcterms:modified>
</cp:coreProperties>
</file>